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28"/>
  </p:notesMasterIdLst>
  <p:sldIdLst>
    <p:sldId id="256" r:id="rId2"/>
    <p:sldId id="265" r:id="rId3"/>
    <p:sldId id="284" r:id="rId4"/>
    <p:sldId id="266" r:id="rId5"/>
    <p:sldId id="285" r:id="rId6"/>
    <p:sldId id="268" r:id="rId7"/>
    <p:sldId id="257" r:id="rId8"/>
    <p:sldId id="259" r:id="rId9"/>
    <p:sldId id="260" r:id="rId10"/>
    <p:sldId id="275" r:id="rId11"/>
    <p:sldId id="276" r:id="rId12"/>
    <p:sldId id="283" r:id="rId13"/>
    <p:sldId id="277" r:id="rId14"/>
    <p:sldId id="261" r:id="rId15"/>
    <p:sldId id="262" r:id="rId16"/>
    <p:sldId id="263" r:id="rId17"/>
    <p:sldId id="281" r:id="rId18"/>
    <p:sldId id="282" r:id="rId19"/>
    <p:sldId id="269" r:id="rId20"/>
    <p:sldId id="286" r:id="rId21"/>
    <p:sldId id="287" r:id="rId22"/>
    <p:sldId id="288" r:id="rId23"/>
    <p:sldId id="278" r:id="rId24"/>
    <p:sldId id="279" r:id="rId25"/>
    <p:sldId id="280" r:id="rId26"/>
    <p:sldId id="271" r:id="rId27"/>
  </p:sldIdLst>
  <p:sldSz cx="9144000" cy="6858000" type="screen4x3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mina Stosic" initials="JS" lastIdx="1" clrIdx="0">
    <p:extLst>
      <p:ext uri="{19B8F6BF-5375-455C-9EA6-DF929625EA0E}">
        <p15:presenceInfo xmlns:p15="http://schemas.microsoft.com/office/powerpoint/2012/main" xmlns="" userId="Jasmina Stos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88" d="100"/>
          <a:sy n="88" d="100"/>
        </p:scale>
        <p:origin x="-1282" y="2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07BA3-7394-45EF-8B9C-10B091B0FECB}" type="datetimeFigureOut">
              <a:rPr lang="sr-Latn-RS" smtClean="0"/>
              <a:pPr/>
              <a:t>14.4.2024.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0FA8A-59E5-4AAF-BA8C-02A7757702F8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92011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0FA8A-59E5-4AAF-BA8C-02A7757702F8}" type="slidenum">
              <a:rPr lang="sr-Latn-RS" smtClean="0"/>
              <a:pPr/>
              <a:t>19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2495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1BC032C-5EA7-4D4A-8199-F477466645DC}" type="datetimeFigureOut">
              <a:rPr lang="sr-Latn-RS" smtClean="0"/>
              <a:pPr/>
              <a:t>14.4.2024.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34EC49C-95E7-4AF3-89E1-AA5C8870DC2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57636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032C-5EA7-4D4A-8199-F477466645DC}" type="datetimeFigureOut">
              <a:rPr lang="sr-Latn-RS" smtClean="0"/>
              <a:pPr/>
              <a:t>14.4.2024.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34EC49C-95E7-4AF3-89E1-AA5C8870DC2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14782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032C-5EA7-4D4A-8199-F477466645DC}" type="datetimeFigureOut">
              <a:rPr lang="sr-Latn-RS" smtClean="0"/>
              <a:pPr/>
              <a:t>14.4.2024.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34EC49C-95E7-4AF3-89E1-AA5C8870DC2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27661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032C-5EA7-4D4A-8199-F477466645DC}" type="datetimeFigureOut">
              <a:rPr lang="sr-Latn-RS" smtClean="0"/>
              <a:pPr/>
              <a:t>14.4.2024.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34EC49C-95E7-4AF3-89E1-AA5C8870DC2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563591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032C-5EA7-4D4A-8199-F477466645DC}" type="datetimeFigureOut">
              <a:rPr lang="sr-Latn-RS" smtClean="0"/>
              <a:pPr/>
              <a:t>14.4.2024.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34EC49C-95E7-4AF3-89E1-AA5C8870DC2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911008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032C-5EA7-4D4A-8199-F477466645DC}" type="datetimeFigureOut">
              <a:rPr lang="sr-Latn-RS" smtClean="0"/>
              <a:pPr/>
              <a:t>14.4.2024.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34EC49C-95E7-4AF3-89E1-AA5C8870DC2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402053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032C-5EA7-4D4A-8199-F477466645DC}" type="datetimeFigureOut">
              <a:rPr lang="sr-Latn-RS" smtClean="0"/>
              <a:pPr/>
              <a:t>14.4.2024.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34EC49C-95E7-4AF3-89E1-AA5C8870DC2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481481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C1BC032C-5EA7-4D4A-8199-F477466645DC}" type="datetimeFigureOut">
              <a:rPr lang="sr-Latn-RS" smtClean="0"/>
              <a:pPr/>
              <a:t>14.4.2024.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34EC49C-95E7-4AF3-89E1-AA5C8870DC2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606120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032C-5EA7-4D4A-8199-F477466645DC}" type="datetimeFigureOut">
              <a:rPr lang="sr-Latn-RS" smtClean="0"/>
              <a:pPr/>
              <a:t>14.4.2024.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sr-Latn-R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34EC49C-95E7-4AF3-89E1-AA5C8870DC2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83518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032C-5EA7-4D4A-8199-F477466645DC}" type="datetimeFigureOut">
              <a:rPr lang="sr-Latn-RS" smtClean="0"/>
              <a:pPr/>
              <a:t>14.4.2024.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34EC49C-95E7-4AF3-89E1-AA5C8870DC2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02518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032C-5EA7-4D4A-8199-F477466645DC}" type="datetimeFigureOut">
              <a:rPr lang="sr-Latn-RS" smtClean="0"/>
              <a:pPr/>
              <a:t>14.4.2024.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34EC49C-95E7-4AF3-89E1-AA5C8870DC2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8405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032C-5EA7-4D4A-8199-F477466645DC}" type="datetimeFigureOut">
              <a:rPr lang="sr-Latn-RS" smtClean="0"/>
              <a:pPr/>
              <a:t>14.4.2024.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34EC49C-95E7-4AF3-89E1-AA5C8870DC2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7292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032C-5EA7-4D4A-8199-F477466645DC}" type="datetimeFigureOut">
              <a:rPr lang="sr-Latn-RS" smtClean="0"/>
              <a:pPr/>
              <a:t>14.4.2024.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34EC49C-95E7-4AF3-89E1-AA5C8870DC2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438736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032C-5EA7-4D4A-8199-F477466645DC}" type="datetimeFigureOut">
              <a:rPr lang="sr-Latn-RS" smtClean="0"/>
              <a:pPr/>
              <a:t>14.4.2024.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34EC49C-95E7-4AF3-89E1-AA5C8870DC2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238554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032C-5EA7-4D4A-8199-F477466645DC}" type="datetimeFigureOut">
              <a:rPr lang="sr-Latn-RS" smtClean="0"/>
              <a:pPr/>
              <a:t>14.4.2024.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34EC49C-95E7-4AF3-89E1-AA5C8870DC2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6320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032C-5EA7-4D4A-8199-F477466645DC}" type="datetimeFigureOut">
              <a:rPr lang="sr-Latn-RS" smtClean="0"/>
              <a:pPr/>
              <a:t>14.4.2024.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34EC49C-95E7-4AF3-89E1-AA5C8870DC2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147398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C032C-5EA7-4D4A-8199-F477466645DC}" type="datetimeFigureOut">
              <a:rPr lang="sr-Latn-RS" smtClean="0"/>
              <a:pPr/>
              <a:t>14.4.2024.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34EC49C-95E7-4AF3-89E1-AA5C8870DC2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71119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C1BC032C-5EA7-4D4A-8199-F477466645DC}" type="datetimeFigureOut">
              <a:rPr lang="sr-Latn-RS" smtClean="0"/>
              <a:pPr/>
              <a:t>14.4.2024.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sr-Latn-R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34EC49C-95E7-4AF3-89E1-AA5C8870DC2E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301525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  <p:sldLayoutId id="21474838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mojasrednjaskola.gov.rs/Cir/Pocetn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352839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sr-Cyrl-RS" sz="3600" b="1" dirty="0"/>
              <a:t>УПИС У ПРВИ РАЗРЕД МАТЕМАТИЧКЕ ГИМНАЗИЈЕ</a:t>
            </a:r>
            <a:endParaRPr lang="sr-Latn-R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8549" y="5229200"/>
            <a:ext cx="3593851" cy="409600"/>
          </a:xfrm>
        </p:spPr>
        <p:txBody>
          <a:bodyPr>
            <a:normAutofit/>
          </a:bodyPr>
          <a:lstStyle/>
          <a:p>
            <a:r>
              <a:rPr lang="sr-Latn-RS" dirty="0"/>
              <a:t>За Школску </a:t>
            </a:r>
            <a:r>
              <a:rPr lang="sr-Latn-RS" dirty="0" smtClean="0"/>
              <a:t>202</a:t>
            </a:r>
            <a:r>
              <a:rPr lang="en-US" dirty="0" smtClean="0"/>
              <a:t>4</a:t>
            </a:r>
            <a:r>
              <a:rPr lang="sr-Latn-RS" dirty="0" smtClean="0"/>
              <a:t>/202</a:t>
            </a:r>
            <a:r>
              <a:rPr lang="en-US" dirty="0" smtClean="0"/>
              <a:t>5</a:t>
            </a:r>
            <a:r>
              <a:rPr lang="sr-Latn-RS" dirty="0" smtClean="0"/>
              <a:t>.</a:t>
            </a:r>
            <a:r>
              <a:rPr lang="sr-Latn-R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8407621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E16560-764E-4E4C-AB0B-13652716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0" y="927098"/>
            <a:ext cx="7594462" cy="709865"/>
          </a:xfrm>
        </p:spPr>
        <p:txBody>
          <a:bodyPr/>
          <a:lstStyle/>
          <a:p>
            <a:r>
              <a:rPr lang="sr-Cyrl-RS" b="1" dirty="0"/>
              <a:t>ПОЛАГАЊ</a:t>
            </a:r>
            <a:r>
              <a:rPr lang="en-US" b="1" dirty="0"/>
              <a:t>E</a:t>
            </a:r>
            <a:r>
              <a:rPr lang="sr-Cyrl-RS" b="1" dirty="0"/>
              <a:t> ПРИЈЕМНОГ ИСПИТА</a:t>
            </a:r>
            <a:r>
              <a:rPr lang="sr-Cyrl-RS" dirty="0"/>
              <a:t>: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29A867-40D8-4EA2-8B67-56D8A0B37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04864"/>
            <a:ext cx="9036496" cy="453650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</a:rPr>
              <a:t>Тестови се допремају у школу упаковани у оригиналне кесе које се отварају комисијски, уз присуство супервизора и представника Школске управе, непосредно пред почетак тестирања;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На тесту нема негативних поена за нетачно заокружене одговоре; 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Ученици имају понуђених осам могућих одговора између којих треба да заокруже само један тачан;</a:t>
            </a:r>
          </a:p>
          <a:p>
            <a:pPr algn="just"/>
            <a:r>
              <a:rPr lang="ru-RU" sz="2400" b="1" dirty="0">
                <a:solidFill>
                  <a:srgbClr val="C00000"/>
                </a:solidFill>
              </a:rPr>
              <a:t>Одговори се заокружују на самом тесту и предају се тестови </a:t>
            </a:r>
            <a:endParaRPr lang="sr-Latn-R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63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278FD1-40BE-4B72-813A-5AA9CB13A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ПРОЦЕДУРА ПОЛАГАЊА ИСПИТА:</a:t>
            </a:r>
            <a:endParaRPr lang="sr-Latn-R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C81B25-8EAD-4DB3-BA33-A63B16DA9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32856"/>
            <a:ext cx="9036496" cy="47251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sz="2400" b="1" dirty="0">
                <a:solidFill>
                  <a:srgbClr val="C00000"/>
                </a:solidFill>
              </a:rPr>
              <a:t>Сваког ученика ће на клупи чекати по једна велика коверта и једна мала коверта са две идентификационе картице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sz="2400" b="1" dirty="0">
                <a:solidFill>
                  <a:srgbClr val="C00000"/>
                </a:solidFill>
              </a:rPr>
              <a:t>Ученик треба да попуни податке на идентификационим картицама; осим основних података треба унети 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400" b="1" dirty="0">
                <a:solidFill>
                  <a:srgbClr val="C00000"/>
                </a:solidFill>
              </a:rPr>
              <a:t>десетоцифрену шифру коју му је доделило  Министарство просвете, и која мора бити залепљена на ђачкој књижици, испод слике ученика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r-Cyrl-RS" sz="2800" b="1" dirty="0">
                <a:solidFill>
                  <a:srgbClr val="C00000"/>
                </a:solidFill>
              </a:rPr>
              <a:t>Ученици не уписују никакву шифру нити друге своје податке на самом тесту!</a:t>
            </a:r>
          </a:p>
        </p:txBody>
      </p:sp>
    </p:spTree>
    <p:extLst>
      <p:ext uri="{BB962C8B-B14F-4D97-AF65-F5344CB8AC3E}">
        <p14:creationId xmlns:p14="http://schemas.microsoft.com/office/powerpoint/2010/main" xmlns="" val="16912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44624"/>
            <a:ext cx="5476503" cy="745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41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624011-E6F9-4E5B-AF4B-C3E9DF8DA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70" y="692696"/>
            <a:ext cx="6343672" cy="1224136"/>
          </a:xfrm>
        </p:spPr>
        <p:txBody>
          <a:bodyPr/>
          <a:lstStyle/>
          <a:p>
            <a:r>
              <a:rPr lang="sr-Cyrl-RS" b="1" dirty="0"/>
              <a:t>ПРОЦЕДУРА ПОЛАГАЊА ИСПИТА: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9C836A-5913-4DE7-94A3-557BA89A2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489200"/>
            <a:ext cx="8568952" cy="40361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sr-Cyrl-RS" sz="2400" b="1" dirty="0">
                <a:solidFill>
                  <a:srgbClr val="C00000"/>
                </a:solidFill>
              </a:rPr>
              <a:t>Након попуњавања података, дежурни професор потписује једну картицу и ставља у малу коверту и лепи је, а другу картицу потписује на крају испита и ставља је у књижицу ученика; ову картицу ученик носи са собом-она је доказ да је ученик полагао пријемни испит.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sz="2400" b="1" dirty="0">
                <a:solidFill>
                  <a:srgbClr val="C00000"/>
                </a:solidFill>
              </a:rPr>
              <a:t>Када ученик заврши испит, ставља тест у велику коверту, у коју дежурни наставник ставља и малу залепљену коверту и лепи велику коверту.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24482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712" y="836712"/>
            <a:ext cx="8003232" cy="864096"/>
          </a:xfrm>
        </p:spPr>
        <p:txBody>
          <a:bodyPr>
            <a:normAutofit/>
          </a:bodyPr>
          <a:lstStyle/>
          <a:p>
            <a:r>
              <a:rPr lang="sr-Cyrl-RS" sz="4000" b="1" dirty="0"/>
              <a:t>УПИС У ПРВИ РАЗРЕД</a:t>
            </a:r>
            <a:endParaRPr lang="sr-Latn-R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77480"/>
            <a:ext cx="8820944" cy="413184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sr-Cyrl-CS" sz="3000" b="1" dirty="0">
                <a:solidFill>
                  <a:srgbClr val="C00000"/>
                </a:solidFill>
              </a:rPr>
              <a:t>Решења теста биће објављена у току истог дана, након завршетка испита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RS" sz="3000" b="1" dirty="0">
                <a:solidFill>
                  <a:srgbClr val="C00000"/>
                </a:solidFill>
              </a:rPr>
              <a:t>Након објављивања прелиминарних резултата пријемног испита, на порталу МСШ</a:t>
            </a:r>
            <a:r>
              <a:rPr lang="sr-Latn-RS" sz="3000" b="1" dirty="0">
                <a:solidFill>
                  <a:srgbClr val="C00000"/>
                </a:solidFill>
              </a:rPr>
              <a:t>- </a:t>
            </a:r>
            <a:r>
              <a:rPr lang="sr-Latn-RS" sz="30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sr-Cyrl-RS" sz="30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sr-Latn-RS" sz="30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sr-Cyrl-RS" sz="3000" b="1" dirty="0">
                <a:solidFill>
                  <a:schemeClr val="accent6">
                    <a:lumMod val="75000"/>
                  </a:schemeClr>
                </a:solidFill>
              </a:rPr>
              <a:t> маја, биће омогућено </a:t>
            </a:r>
            <a:r>
              <a:rPr lang="sr-Cyrl-CS" sz="3000" b="1" dirty="0">
                <a:solidFill>
                  <a:schemeClr val="accent6">
                    <a:lumMod val="75000"/>
                  </a:schemeClr>
                </a:solidFill>
              </a:rPr>
              <a:t>подношење жалби на прелиминарне резултате - истог дана у секретаријату школе, до 14 часова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Cyrl-CS" sz="3000" b="1" dirty="0">
                <a:solidFill>
                  <a:srgbClr val="C00000"/>
                </a:solidFill>
              </a:rPr>
              <a:t>Коначни резултати са пријемног испита биће објављени у среду, 22. маја. </a:t>
            </a:r>
          </a:p>
          <a:p>
            <a:pPr marL="0" indent="0">
              <a:buNone/>
            </a:pPr>
            <a:endParaRPr lang="sr-Latn-RS" sz="4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Cyrl-CS" dirty="0"/>
          </a:p>
        </p:txBody>
      </p:sp>
    </p:spTree>
    <p:extLst>
      <p:ext uri="{BB962C8B-B14F-4D97-AF65-F5344CB8AC3E}">
        <p14:creationId xmlns:p14="http://schemas.microsoft.com/office/powerpoint/2010/main" xmlns="" val="327805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916"/>
    </mc:Choice>
    <mc:Fallback>
      <p:transition spd="slow" advTm="3091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787208" cy="1008112"/>
          </a:xfrm>
        </p:spPr>
        <p:txBody>
          <a:bodyPr>
            <a:normAutofit fontScale="90000"/>
          </a:bodyPr>
          <a:lstStyle/>
          <a:p>
            <a:r>
              <a:rPr lang="sr-Cyrl-RS" sz="4000" b="1" dirty="0"/>
              <a:t>УПИС У ПРВИ РАЗРЕД</a:t>
            </a:r>
            <a:br>
              <a:rPr lang="sr-Cyrl-RS" sz="4000" b="1" dirty="0"/>
            </a:br>
            <a:r>
              <a:rPr lang="sr-Cyrl-CS" sz="4000" b="1" u="wavy" dirty="0"/>
              <a:t>КОРАК ТРЕЋИ</a:t>
            </a:r>
            <a:endParaRPr lang="sr-Latn-R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" y="2348880"/>
            <a:ext cx="8373616" cy="460851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sr-Cyrl-CS" sz="3200" b="1" dirty="0">
                <a:solidFill>
                  <a:srgbClr val="C00000"/>
                </a:solidFill>
              </a:rPr>
              <a:t>ПОЛАГАЊЕ ЗАВРШНОГ ИСПИТА- </a:t>
            </a:r>
          </a:p>
          <a:p>
            <a:pPr marL="0" indent="0" algn="ctr">
              <a:buNone/>
            </a:pPr>
            <a:r>
              <a:rPr lang="sr-Cyrl-CS" sz="3200" b="1" dirty="0">
                <a:solidFill>
                  <a:srgbClr val="C00000"/>
                </a:solidFill>
              </a:rPr>
              <a:t>МАЛА МАТУРА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CS" sz="3200" b="1" dirty="0">
                <a:solidFill>
                  <a:srgbClr val="C00000"/>
                </a:solidFill>
              </a:rPr>
              <a:t>понедељак, 17.6. од 9 до 11 часова- СРПСКИ ЈЕЗИК И 											  КЊИЖЕВНОСТ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CS" sz="3200" b="1" dirty="0">
                <a:solidFill>
                  <a:srgbClr val="C00000"/>
                </a:solidFill>
              </a:rPr>
              <a:t>уторак, 18.6. од 9 до 11 часова- МАТЕМАТИКА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Cyrl-CS" sz="3200" b="1" dirty="0">
                <a:solidFill>
                  <a:srgbClr val="C00000"/>
                </a:solidFill>
              </a:rPr>
              <a:t>среда, 19.6. од 9 до 11 часова- ТРЕЋИ ТЕСТ</a:t>
            </a:r>
          </a:p>
          <a:p>
            <a:pPr marL="0" indent="0">
              <a:buNone/>
            </a:pPr>
            <a:endParaRPr lang="sr-Cyrl-CS" sz="32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sr-Cyrl-CS" sz="4200" b="1" dirty="0">
                <a:solidFill>
                  <a:srgbClr val="C00000"/>
                </a:solidFill>
              </a:rPr>
              <a:t>Завршни испит ученик полаже у својој основној школи</a:t>
            </a:r>
            <a:endParaRPr lang="sr-Latn-RS" sz="4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62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764"/>
    </mc:Choice>
    <mc:Fallback>
      <p:transition spd="slow" advTm="3076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00" y="692696"/>
            <a:ext cx="7708652" cy="1140736"/>
          </a:xfrm>
        </p:spPr>
        <p:txBody>
          <a:bodyPr>
            <a:noAutofit/>
          </a:bodyPr>
          <a:lstStyle/>
          <a:p>
            <a:r>
              <a:rPr lang="sr-Cyrl-RS" sz="3600" b="1" dirty="0"/>
              <a:t>УПИС У ПРВИ РАЗРЕД</a:t>
            </a:r>
            <a:br>
              <a:rPr lang="sr-Cyrl-RS" sz="3600" b="1" dirty="0"/>
            </a:br>
            <a:r>
              <a:rPr lang="sr-Cyrl-CS" sz="3600" b="1" u="wavy" dirty="0"/>
              <a:t>КОРАК ЧЕТВРТИ</a:t>
            </a:r>
            <a:endParaRPr lang="sr-Latn-R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2132856"/>
            <a:ext cx="8964488" cy="4536504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</a:rPr>
              <a:t>Прелиминарни резултати завршног испита објављују се у основној школи и на порталу МСШ, 21. јуна. до 8 часова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</a:rPr>
              <a:t>Пријем приговора  на прелиминарне резултате завршног испита електронским путем и непосредно у школи-21. јуна од 8 до 15 часова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</a:rPr>
              <a:t>Достављање одговора првостепене комисије на приговоре на прелиминарне резултате завршног испита (електронским путем и непосредно у школи) 21. јуна после 16 часова и 22. јуна до 8 часова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</a:rPr>
              <a:t>Пријем приговора за другостепену комисију (електронским путем) 22. јуна од 8 до 15 часова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</a:rPr>
              <a:t>Достављање одговора другостепене комисије на приговоре на прелиминарне резултате завршног испита (електронским путем и непосредно у школи) 22. јуна после 16 часова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</a:rPr>
              <a:t>Објављивање коначних резултата завршног испита- среда, 24. јун до 8 часова</a:t>
            </a:r>
            <a:endParaRPr lang="sr-Cyrl-R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22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151"/>
    </mc:Choice>
    <mc:Fallback>
      <p:transition spd="slow" advTm="3115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00" y="692696"/>
            <a:ext cx="7708652" cy="1140736"/>
          </a:xfrm>
        </p:spPr>
        <p:txBody>
          <a:bodyPr>
            <a:noAutofit/>
          </a:bodyPr>
          <a:lstStyle/>
          <a:p>
            <a:r>
              <a:rPr lang="sr-Cyrl-RS" sz="3600" b="1" dirty="0"/>
              <a:t>УПИС У ПРВИ РАЗРЕД</a:t>
            </a:r>
            <a:br>
              <a:rPr lang="sr-Cyrl-RS" sz="3600" b="1" dirty="0"/>
            </a:br>
            <a:r>
              <a:rPr lang="sr-Cyrl-CS" sz="3600" b="1" u="wavy" dirty="0"/>
              <a:t>КОРАК  ЧЕТВРТИ</a:t>
            </a:r>
            <a:endParaRPr lang="sr-Latn-R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964488" cy="48965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8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</a:rPr>
              <a:t>Попуњавање листе жеља електронским путем- од уторка, 25. јуна од 8 часова до среде, 26. јуна до 15 часова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</a:rPr>
              <a:t>Попуњавање и предаја листе жеља у основним школама и унос у базу података- уторак и среда, 25. и 26. јуни од 8 до 15 часова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C00000"/>
                </a:solidFill>
              </a:rPr>
              <a:t>Коначан распоред по школама и образовним профилима- 1. јула до 8 часова</a:t>
            </a:r>
          </a:p>
          <a:p>
            <a:pPr>
              <a:buFont typeface="Wingdings" panose="05000000000000000000" pitchFamily="2" charset="2"/>
              <a:buChar char="v"/>
            </a:pPr>
            <a:endParaRPr lang="sr-Latn-RS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2220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151"/>
    </mc:Choice>
    <mc:Fallback>
      <p:transition spd="slow" advTm="3115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УПИС У ПРВИ РАЗРЕД</a:t>
            </a:r>
            <a:br>
              <a:rPr lang="sr-Cyrl-RS" b="1" dirty="0"/>
            </a:br>
            <a:r>
              <a:rPr lang="sr-Cyrl-CS" b="1" u="wavy" dirty="0"/>
              <a:t>КОРАК     ПЕТИ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89200"/>
            <a:ext cx="8784976" cy="4252168"/>
          </a:xfrm>
        </p:spPr>
        <p:txBody>
          <a:bodyPr>
            <a:normAutofit/>
          </a:bodyPr>
          <a:lstStyle/>
          <a:p>
            <a:r>
              <a:rPr lang="sr-Cyrl-RS" sz="2800" b="1" dirty="0">
                <a:solidFill>
                  <a:srgbClr val="C00000"/>
                </a:solidFill>
                <a:latin typeface="+mj-lt"/>
              </a:rPr>
              <a:t>Подношење пријаве за упис ученика у средње школе после првог и другог уписног круга)-електронским путем- од понедељка, 1. јула до петка, 5. јула до 15  часова</a:t>
            </a:r>
          </a:p>
          <a:p>
            <a:r>
              <a:rPr lang="sr-Cyrl-RS" sz="2800" b="1" dirty="0">
                <a:solidFill>
                  <a:srgbClr val="C00000"/>
                </a:solidFill>
                <a:latin typeface="+mj-lt"/>
              </a:rPr>
              <a:t>Подношење пријаве за упис у средње школе за први уписни круг непосредно у школи- понедељак и уторак, 1. и 2. јула од 8 до 15 часова</a:t>
            </a:r>
            <a:endParaRPr lang="sr-Latn-RS" sz="28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74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920" cy="1512168"/>
          </a:xfrm>
        </p:spPr>
        <p:txBody>
          <a:bodyPr/>
          <a:lstStyle/>
          <a:p>
            <a:pPr algn="ctr"/>
            <a:r>
              <a:rPr lang="sr-Cyrl-RS" b="1" dirty="0"/>
              <a:t>ПРОШЛОГОДИШЊИ УПИС У МАТЕМАТИЧКУ ГИМНАЗИЈУ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04864"/>
            <a:ext cx="8856984" cy="4653136"/>
          </a:xfrm>
        </p:spPr>
        <p:txBody>
          <a:bodyPr>
            <a:normAutofit fontScale="70000" lnSpcReduction="20000"/>
          </a:bodyPr>
          <a:lstStyle/>
          <a:p>
            <a:r>
              <a:rPr lang="sr-Cyrl-RS" sz="3200" b="1" dirty="0">
                <a:solidFill>
                  <a:srgbClr val="C00000"/>
                </a:solidFill>
              </a:rPr>
              <a:t>На пријемни испит је изашло 230 ученика; </a:t>
            </a:r>
          </a:p>
          <a:p>
            <a:r>
              <a:rPr lang="sr-Cyrl-RS" sz="3200" b="1" dirty="0">
                <a:solidFill>
                  <a:srgbClr val="C00000"/>
                </a:solidFill>
              </a:rPr>
              <a:t>Положило је (имали више од 120 поена)   </a:t>
            </a:r>
          </a:p>
          <a:p>
            <a:pPr marL="0" indent="0">
              <a:buNone/>
            </a:pPr>
            <a:r>
              <a:rPr lang="sr-Cyrl-RS" sz="3200" b="1" dirty="0">
                <a:solidFill>
                  <a:srgbClr val="C00000"/>
                </a:solidFill>
              </a:rPr>
              <a:t>                175 ученика (76,09%);</a:t>
            </a:r>
          </a:p>
          <a:p>
            <a:r>
              <a:rPr lang="sr-Cyrl-RS" sz="3200" b="1" dirty="0">
                <a:solidFill>
                  <a:srgbClr val="C00000"/>
                </a:solidFill>
              </a:rPr>
              <a:t>Последњи примљени ученик је имао:</a:t>
            </a:r>
          </a:p>
          <a:p>
            <a:pPr marL="0" indent="0">
              <a:buNone/>
            </a:pPr>
            <a:r>
              <a:rPr lang="sr-Cyrl-RS" sz="3200" b="1" dirty="0">
                <a:solidFill>
                  <a:srgbClr val="C00000"/>
                </a:solidFill>
              </a:rPr>
              <a:t>	180 поена на пријемном испиту, </a:t>
            </a:r>
          </a:p>
          <a:p>
            <a:pPr marL="0" indent="0">
              <a:buNone/>
            </a:pPr>
            <a:r>
              <a:rPr lang="sr-Cyrl-RS" sz="3200" b="1" dirty="0">
                <a:solidFill>
                  <a:srgbClr val="C00000"/>
                </a:solidFill>
              </a:rPr>
              <a:t>	37,9 поена на завршном испиту и </a:t>
            </a:r>
          </a:p>
          <a:p>
            <a:pPr marL="0" indent="0" algn="ctr">
              <a:buNone/>
            </a:pPr>
            <a:r>
              <a:rPr lang="sr-Cyrl-RS" sz="3200" b="1" dirty="0">
                <a:solidFill>
                  <a:srgbClr val="C00000"/>
                </a:solidFill>
              </a:rPr>
              <a:t>(мада је примљен и ученик са 34,25, али је имао 60 поена из школе)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r-Cyrl-RS" sz="3200" b="1" dirty="0">
                <a:solidFill>
                  <a:srgbClr val="C00000"/>
                </a:solidFill>
              </a:rPr>
              <a:t>	57,88 поена из школе, (мада су примљени и ученици са мањим бројем поена из школе-53,32)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sr-Cyrl-RS" sz="1100" b="1" dirty="0">
                <a:solidFill>
                  <a:srgbClr val="C00000"/>
                </a:solidFill>
              </a:rPr>
              <a:t>______________________________________________________________________</a:t>
            </a:r>
          </a:p>
          <a:p>
            <a:pPr marL="0" indent="0">
              <a:buNone/>
            </a:pPr>
            <a:r>
              <a:rPr lang="sr-Cyrl-RS" sz="3200" b="1" dirty="0">
                <a:solidFill>
                  <a:srgbClr val="C00000"/>
                </a:solidFill>
              </a:rPr>
              <a:t>      275,78 укупно поена.</a:t>
            </a:r>
          </a:p>
        </p:txBody>
      </p:sp>
    </p:spTree>
    <p:extLst>
      <p:ext uri="{BB962C8B-B14F-4D97-AF65-F5344CB8AC3E}">
        <p14:creationId xmlns:p14="http://schemas.microsoft.com/office/powerpoint/2010/main" xmlns="" val="40815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427168" cy="994122"/>
          </a:xfrm>
        </p:spPr>
        <p:txBody>
          <a:bodyPr>
            <a:normAutofit/>
          </a:bodyPr>
          <a:lstStyle/>
          <a:p>
            <a:r>
              <a:rPr lang="sr-Cyrl-RS" sz="3600" b="1" dirty="0"/>
              <a:t>УПИС У ПРВИ РАЗРЕД</a:t>
            </a:r>
            <a:endParaRPr lang="sr-Latn-R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460432" cy="47251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r-Cyrl-CS" sz="2800" b="1" dirty="0">
                <a:solidFill>
                  <a:srgbClr val="C00000"/>
                </a:solidFill>
              </a:rPr>
              <a:t>За упис у први разред Математичке гимназије вреднује се: </a:t>
            </a:r>
            <a:endParaRPr lang="sr-Latn-RS" sz="28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CS" sz="2800" b="1" dirty="0">
                <a:solidFill>
                  <a:srgbClr val="C00000"/>
                </a:solidFill>
              </a:rPr>
              <a:t>пријемни испит: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CS" sz="2800" b="1" dirty="0">
                <a:solidFill>
                  <a:srgbClr val="C00000"/>
                </a:solidFill>
              </a:rPr>
              <a:t> максималан број поена који ученик може остварити је : 240;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CS" sz="2800" b="1" dirty="0">
                <a:solidFill>
                  <a:srgbClr val="C00000"/>
                </a:solidFill>
              </a:rPr>
              <a:t> да би положио пријемни испит ученик мора остварити минимално </a:t>
            </a:r>
            <a:r>
              <a:rPr lang="en-US" sz="2800" b="1" dirty="0">
                <a:solidFill>
                  <a:srgbClr val="C00000"/>
                </a:solidFill>
              </a:rPr>
              <a:t>120</a:t>
            </a:r>
            <a:r>
              <a:rPr lang="sr-Cyrl-RS" sz="2800" b="1" dirty="0">
                <a:solidFill>
                  <a:srgbClr val="C00000"/>
                </a:solidFill>
              </a:rPr>
              <a:t> </a:t>
            </a:r>
            <a:r>
              <a:rPr lang="sr-Cyrl-CS" sz="2800" b="1" dirty="0">
                <a:solidFill>
                  <a:srgbClr val="C00000"/>
                </a:solidFill>
              </a:rPr>
              <a:t>поена</a:t>
            </a:r>
          </a:p>
          <a:p>
            <a:pPr marL="0" indent="0">
              <a:buNone/>
            </a:pPr>
            <a:endParaRPr lang="sr-Cyrl-CS" sz="26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r-Cyrl-CS" sz="2800" b="1" dirty="0">
                <a:solidFill>
                  <a:srgbClr val="C00000"/>
                </a:solidFill>
              </a:rPr>
              <a:t>општи успех постигнут у ранијем школовању (6, 7. и 8. разред)</a:t>
            </a:r>
          </a:p>
          <a:p>
            <a:pPr marL="0" indent="0">
              <a:buNone/>
            </a:pPr>
            <a:r>
              <a:rPr lang="sr-Cyrl-CS" sz="2800" b="1" dirty="0">
                <a:solidFill>
                  <a:srgbClr val="C00000"/>
                </a:solidFill>
              </a:rPr>
              <a:t>       </a:t>
            </a:r>
            <a:r>
              <a:rPr lang="sr-Cyrl-RS" sz="2800" b="1" dirty="0">
                <a:solidFill>
                  <a:srgbClr val="C00000"/>
                </a:solidFill>
              </a:rPr>
              <a:t>максималан број поена: 60 (просечна оцена у шестом, седмом и осмом разреду </a:t>
            </a:r>
            <a:r>
              <a:rPr lang="sr-Latn-RS" sz="2800" b="1" dirty="0">
                <a:solidFill>
                  <a:srgbClr val="C00000"/>
                </a:solidFill>
              </a:rPr>
              <a:t>X 4</a:t>
            </a:r>
            <a:r>
              <a:rPr lang="sr-Cyrl-RS" sz="2800" b="1" dirty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endParaRPr lang="en-US" sz="2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r-Cyrl-RS" sz="2600" b="1" dirty="0">
                <a:solidFill>
                  <a:srgbClr val="C00000"/>
                </a:solidFill>
              </a:rPr>
              <a:t>	</a:t>
            </a:r>
            <a:r>
              <a:rPr lang="sr-Cyrl-CS" sz="3600" b="1" dirty="0">
                <a:solidFill>
                  <a:srgbClr val="002060"/>
                </a:solidFill>
              </a:rPr>
              <a:t>	</a:t>
            </a:r>
            <a:endParaRPr lang="sr-Latn-RS" sz="3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3284087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541"/>
    </mc:Choice>
    <mc:Fallback>
      <p:transition spd="slow" advTm="3154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ПРОШЛОГОДИШЊИ УПИС У МАТЕМАТИЧКУ ГИМНАЗИЈУ</a:t>
            </a:r>
            <a:endParaRPr lang="sr-Latn-R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80145043"/>
              </p:ext>
            </p:extLst>
          </p:nvPr>
        </p:nvGraphicFramePr>
        <p:xfrm>
          <a:off x="539555" y="2708920"/>
          <a:ext cx="7560838" cy="720080"/>
        </p:xfrm>
        <a:graphic>
          <a:graphicData uri="http://schemas.openxmlformats.org/drawingml/2006/table">
            <a:tbl>
              <a:tblPr firstRow="1" firstCol="1" bandRow="1"/>
              <a:tblGrid>
                <a:gridCol w="1739610">
                  <a:extLst>
                    <a:ext uri="{9D8B030D-6E8A-4147-A177-3AD203B41FA5}">
                      <a16:colId xmlns="" xmlns:a16="http://schemas.microsoft.com/office/drawing/2014/main" val="2800572576"/>
                    </a:ext>
                  </a:extLst>
                </a:gridCol>
                <a:gridCol w="831604">
                  <a:extLst>
                    <a:ext uri="{9D8B030D-6E8A-4147-A177-3AD203B41FA5}">
                      <a16:colId xmlns="" xmlns:a16="http://schemas.microsoft.com/office/drawing/2014/main" val="1474241712"/>
                    </a:ext>
                  </a:extLst>
                </a:gridCol>
                <a:gridCol w="831604">
                  <a:extLst>
                    <a:ext uri="{9D8B030D-6E8A-4147-A177-3AD203B41FA5}">
                      <a16:colId xmlns="" xmlns:a16="http://schemas.microsoft.com/office/drawing/2014/main" val="3405434350"/>
                    </a:ext>
                  </a:extLst>
                </a:gridCol>
                <a:gridCol w="831604">
                  <a:extLst>
                    <a:ext uri="{9D8B030D-6E8A-4147-A177-3AD203B41FA5}">
                      <a16:colId xmlns="" xmlns:a16="http://schemas.microsoft.com/office/drawing/2014/main" val="2964158506"/>
                    </a:ext>
                  </a:extLst>
                </a:gridCol>
                <a:gridCol w="831604">
                  <a:extLst>
                    <a:ext uri="{9D8B030D-6E8A-4147-A177-3AD203B41FA5}">
                      <a16:colId xmlns="" xmlns:a16="http://schemas.microsoft.com/office/drawing/2014/main" val="3219808557"/>
                    </a:ext>
                  </a:extLst>
                </a:gridCol>
                <a:gridCol w="831604">
                  <a:extLst>
                    <a:ext uri="{9D8B030D-6E8A-4147-A177-3AD203B41FA5}">
                      <a16:colId xmlns="" xmlns:a16="http://schemas.microsoft.com/office/drawing/2014/main" val="1247721344"/>
                    </a:ext>
                  </a:extLst>
                </a:gridCol>
                <a:gridCol w="831604">
                  <a:extLst>
                    <a:ext uri="{9D8B030D-6E8A-4147-A177-3AD203B41FA5}">
                      <a16:colId xmlns="" xmlns:a16="http://schemas.microsoft.com/office/drawing/2014/main" val="787956157"/>
                    </a:ext>
                  </a:extLst>
                </a:gridCol>
                <a:gridCol w="831604">
                  <a:extLst>
                    <a:ext uri="{9D8B030D-6E8A-4147-A177-3AD203B41FA5}">
                      <a16:colId xmlns="" xmlns:a16="http://schemas.microsoft.com/office/drawing/2014/main" val="2247877092"/>
                    </a:ext>
                  </a:extLst>
                </a:gridCol>
              </a:tblGrid>
              <a:tr h="3934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Бр.поена</a:t>
                      </a:r>
                      <a:endParaRPr lang="sr-Latn-R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240</a:t>
                      </a:r>
                      <a:endParaRPr lang="sr-Latn-R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220</a:t>
                      </a:r>
                      <a:endParaRPr lang="sr-Latn-R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  <a:endParaRPr lang="sr-Latn-R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</a:t>
                      </a:r>
                      <a:endParaRPr lang="sr-Latn-R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sr-Cyrl-R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</a:t>
                      </a:r>
                      <a:endParaRPr lang="sr-Latn-R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sr-Cyrl-R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sr-Latn-R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sr-Cyrl-R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sr-Latn-R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3781258"/>
                  </a:ext>
                </a:extLst>
              </a:tr>
              <a:tr h="326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Број ученика</a:t>
                      </a:r>
                      <a:endParaRPr lang="sr-Latn-R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sr-Latn-R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sr-Latn-R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sr-Latn-R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  <a:endParaRPr lang="sr-Latn-R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</a:t>
                      </a:r>
                      <a:endParaRPr lang="sr-Latn-R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sr-Latn-R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1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sr-Latn-R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8203800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751195" y="3645023"/>
            <a:ext cx="15233952" cy="4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pic>
        <p:nvPicPr>
          <p:cNvPr id="1027" name="Chart 1">
            <a:extLst>
              <a:ext uri="{FF2B5EF4-FFF2-40B4-BE49-F238E27FC236}">
                <a16:creationId xmlns="" xmlns:a16="http://schemas.microsoft.com/office/drawing/2014/main" id="{7CE6C5F3-8454-5F55-F626-919A984D297C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26551"/>
            <a:ext cx="5832649" cy="263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87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02374" cy="917726"/>
          </a:xfrm>
        </p:spPr>
        <p:txBody>
          <a:bodyPr/>
          <a:lstStyle/>
          <a:p>
            <a:r>
              <a:rPr lang="sr-Cyrl-RS" b="1" dirty="0"/>
              <a:t>ПРОШЛОГОДИШЊИ УПИС У МАТЕМАТИЧКУ ГИМНАЗИЈУ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04864"/>
            <a:ext cx="7848872" cy="4653136"/>
          </a:xfrm>
        </p:spPr>
        <p:txBody>
          <a:bodyPr>
            <a:normAutofit/>
          </a:bodyPr>
          <a:lstStyle/>
          <a:p>
            <a:r>
              <a:rPr lang="sr-Cyrl-RS" b="1" dirty="0">
                <a:solidFill>
                  <a:srgbClr val="C00000"/>
                </a:solidFill>
              </a:rPr>
              <a:t>У први разред Математичке гимназије у школску 2023/2024. уписано је укупно 105 ученика и то: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b="1" dirty="0">
                <a:solidFill>
                  <a:srgbClr val="C00000"/>
                </a:solidFill>
              </a:rPr>
              <a:t>41 ученик из Математичке гимназије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r-Cyrl-RS" b="1" dirty="0">
                <a:solidFill>
                  <a:srgbClr val="C00000"/>
                </a:solidFill>
              </a:rPr>
              <a:t>9 ученика ван Београда (Крушевац, Јагодина, Панчево,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RS" b="1" dirty="0">
                <a:solidFill>
                  <a:srgbClr val="C00000"/>
                </a:solidFill>
              </a:rPr>
              <a:t>                                                    Краљево, Стари Бановци, Ужице,</a:t>
            </a:r>
          </a:p>
          <a:p>
            <a:pPr marL="0" indent="0">
              <a:spcBef>
                <a:spcPts val="0"/>
              </a:spcBef>
              <a:buNone/>
            </a:pPr>
            <a:r>
              <a:rPr lang="sr-Cyrl-RS" b="1" dirty="0">
                <a:solidFill>
                  <a:srgbClr val="C00000"/>
                </a:solidFill>
              </a:rPr>
              <a:t>                                                    Нови Пазар, Параћин и Смедерево)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r-Cyrl-RS" b="1" dirty="0">
                <a:solidFill>
                  <a:srgbClr val="C00000"/>
                </a:solidFill>
              </a:rPr>
              <a:t>Један ученик из руске школе у Београду, примљен преко броја као ученик из иностранства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r-Cyrl-RS" b="1" dirty="0">
                <a:solidFill>
                  <a:srgbClr val="C00000"/>
                </a:solidFill>
              </a:rPr>
              <a:t>Један ученик из интернационалне школе, примљен преко броја као ученик из иностранства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r-Cyrl-RS" b="1" dirty="0">
                <a:solidFill>
                  <a:srgbClr val="C00000"/>
                </a:solidFill>
              </a:rPr>
              <a:t>Један ученик из Црне Горе руског порекла –примљен преко броја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r-Cyrl-RS" b="1" dirty="0">
                <a:solidFill>
                  <a:srgbClr val="C00000"/>
                </a:solidFill>
              </a:rPr>
              <a:t>Један ученик из Руске републике (Москве) - примљен преко броја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r-Cyrl-RS" b="1" dirty="0">
                <a:solidFill>
                  <a:srgbClr val="C00000"/>
                </a:solidFill>
              </a:rPr>
              <a:t>Једна ученица примљена преко броја на основу упута здравствене комисије Школске уписне комисије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sr-Cyrl-RS" b="1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sr-Latn-R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FB123A-59AF-2798-D4E3-9995155C4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ПРОШЛОГОДИШЊИ УПИС У МАТЕМАТИЧКУ ГИМНАЗИЈУ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11E32D-258B-8E15-FF07-CE222AE16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970" y="2276872"/>
            <a:ext cx="7378438" cy="4320480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r-Cyrl-RS" b="1" dirty="0">
                <a:solidFill>
                  <a:srgbClr val="C00000"/>
                </a:solidFill>
              </a:rPr>
              <a:t>51 ученика из београдских основних школа:</a:t>
            </a:r>
          </a:p>
          <a:p>
            <a:pPr marL="0" indent="0">
              <a:spcBef>
                <a:spcPts val="0"/>
              </a:spcBef>
              <a:buNone/>
            </a:pPr>
            <a:endParaRPr lang="sr-Cyrl-RS" b="1" dirty="0">
              <a:solidFill>
                <a:srgbClr val="C00000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C00000"/>
                </a:solidFill>
              </a:rPr>
              <a:t>11 са територије Новог Београда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C00000"/>
                </a:solidFill>
              </a:rPr>
              <a:t>6 ученика са територије Вождовца  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C00000"/>
                </a:solidFill>
              </a:rPr>
              <a:t>6 ученика са територије Звездаре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C00000"/>
                </a:solidFill>
              </a:rPr>
              <a:t>6 ученика са територије Палилуле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C00000"/>
                </a:solidFill>
              </a:rPr>
              <a:t>5 ученика са територије Раковице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C00000"/>
                </a:solidFill>
              </a:rPr>
              <a:t>4 ученика са територије Чукарице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C00000"/>
                </a:solidFill>
              </a:rPr>
              <a:t>4 ученика са територије Врачара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C00000"/>
                </a:solidFill>
              </a:rPr>
              <a:t>3 ученика са територије Земуна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C00000"/>
                </a:solidFill>
              </a:rPr>
              <a:t>2 ученика са територије Старог града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C00000"/>
                </a:solidFill>
              </a:rPr>
              <a:t>2 ученика са територије Обреновца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C00000"/>
                </a:solidFill>
              </a:rPr>
              <a:t>1 ученик са територије Савског венца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C00000"/>
                </a:solidFill>
              </a:rPr>
              <a:t>1 ученик са територије Гроцке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719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20880" cy="936104"/>
          </a:xfrm>
        </p:spPr>
        <p:txBody>
          <a:bodyPr/>
          <a:lstStyle/>
          <a:p>
            <a:r>
              <a:rPr lang="sr-Cyrl-RS" b="1" dirty="0"/>
              <a:t>РЕЗУЛТАТИ УЧЕНИКА  МГ-а НА ПРИЈЕМНОМ И ЗАВРШНОМ ИСПИТУ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177480"/>
            <a:ext cx="8784976" cy="4680520"/>
          </a:xfrm>
        </p:spPr>
        <p:txBody>
          <a:bodyPr/>
          <a:lstStyle/>
          <a:p>
            <a:r>
              <a:rPr lang="sr-Cyrl-CS" sz="2500" b="1" dirty="0">
                <a:solidFill>
                  <a:srgbClr val="C00000"/>
                </a:solidFill>
              </a:rPr>
              <a:t>Пријемни испит је полагао свих 43 ученика осмог разред</a:t>
            </a:r>
          </a:p>
          <a:p>
            <a:r>
              <a:rPr lang="sr-Cyrl-CS" sz="2500" b="1" dirty="0">
                <a:solidFill>
                  <a:srgbClr val="C00000"/>
                </a:solidFill>
              </a:rPr>
              <a:t>Свих 43 ученика су положили пријемни испит (имали више од 120 поена).</a:t>
            </a:r>
          </a:p>
          <a:p>
            <a:r>
              <a:rPr lang="sr-Cyrl-RS" sz="2500" b="1" dirty="0">
                <a:solidFill>
                  <a:srgbClr val="C00000"/>
                </a:solidFill>
              </a:rPr>
              <a:t>Од ових ученика, први разред у Математичкој гимназији је уписало 41 ученик (95,35% ).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415511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560840" cy="1296144"/>
          </a:xfrm>
        </p:spPr>
        <p:txBody>
          <a:bodyPr/>
          <a:lstStyle/>
          <a:p>
            <a:r>
              <a:rPr lang="sr-Cyrl-RS" b="1"/>
              <a:t>РЕЗУЛТАТИ НАШИХ УЧЕНИКА  НА ПРИЈЕМНОМ И ЗАВРШНОМ ИСПИТУ</a:t>
            </a:r>
            <a:endParaRPr lang="sr-Latn-R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2327906"/>
              </p:ext>
            </p:extLst>
          </p:nvPr>
        </p:nvGraphicFramePr>
        <p:xfrm>
          <a:off x="755576" y="2188038"/>
          <a:ext cx="7560840" cy="1336820"/>
        </p:xfrm>
        <a:graphic>
          <a:graphicData uri="http://schemas.openxmlformats.org/drawingml/2006/table">
            <a:tbl>
              <a:tblPr firstRow="1" firstCol="1" bandRow="1"/>
              <a:tblGrid>
                <a:gridCol w="1484972">
                  <a:extLst>
                    <a:ext uri="{9D8B030D-6E8A-4147-A177-3AD203B41FA5}">
                      <a16:colId xmlns="" xmlns:a16="http://schemas.microsoft.com/office/drawing/2014/main" val="1145053491"/>
                    </a:ext>
                  </a:extLst>
                </a:gridCol>
                <a:gridCol w="741482">
                  <a:extLst>
                    <a:ext uri="{9D8B030D-6E8A-4147-A177-3AD203B41FA5}">
                      <a16:colId xmlns="" xmlns:a16="http://schemas.microsoft.com/office/drawing/2014/main" val="338091652"/>
                    </a:ext>
                  </a:extLst>
                </a:gridCol>
                <a:gridCol w="741482">
                  <a:extLst>
                    <a:ext uri="{9D8B030D-6E8A-4147-A177-3AD203B41FA5}">
                      <a16:colId xmlns="" xmlns:a16="http://schemas.microsoft.com/office/drawing/2014/main" val="4172497767"/>
                    </a:ext>
                  </a:extLst>
                </a:gridCol>
                <a:gridCol w="741482">
                  <a:extLst>
                    <a:ext uri="{9D8B030D-6E8A-4147-A177-3AD203B41FA5}">
                      <a16:colId xmlns="" xmlns:a16="http://schemas.microsoft.com/office/drawing/2014/main" val="1680719732"/>
                    </a:ext>
                  </a:extLst>
                </a:gridCol>
                <a:gridCol w="741482">
                  <a:extLst>
                    <a:ext uri="{9D8B030D-6E8A-4147-A177-3AD203B41FA5}">
                      <a16:colId xmlns="" xmlns:a16="http://schemas.microsoft.com/office/drawing/2014/main" val="4207904240"/>
                    </a:ext>
                  </a:extLst>
                </a:gridCol>
                <a:gridCol w="741482">
                  <a:extLst>
                    <a:ext uri="{9D8B030D-6E8A-4147-A177-3AD203B41FA5}">
                      <a16:colId xmlns="" xmlns:a16="http://schemas.microsoft.com/office/drawing/2014/main" val="3370527836"/>
                    </a:ext>
                  </a:extLst>
                </a:gridCol>
                <a:gridCol w="741482">
                  <a:extLst>
                    <a:ext uri="{9D8B030D-6E8A-4147-A177-3AD203B41FA5}">
                      <a16:colId xmlns="" xmlns:a16="http://schemas.microsoft.com/office/drawing/2014/main" val="2069934266"/>
                    </a:ext>
                  </a:extLst>
                </a:gridCol>
                <a:gridCol w="741482">
                  <a:extLst>
                    <a:ext uri="{9D8B030D-6E8A-4147-A177-3AD203B41FA5}">
                      <a16:colId xmlns="" xmlns:a16="http://schemas.microsoft.com/office/drawing/2014/main" val="1745943134"/>
                    </a:ext>
                  </a:extLst>
                </a:gridCol>
                <a:gridCol w="885494">
                  <a:extLst>
                    <a:ext uri="{9D8B030D-6E8A-4147-A177-3AD203B41FA5}">
                      <a16:colId xmlns="" xmlns:a16="http://schemas.microsoft.com/office/drawing/2014/main" val="1484456895"/>
                    </a:ext>
                  </a:extLst>
                </a:gridCol>
              </a:tblGrid>
              <a:tr h="635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Број поена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240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220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160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sr-Cyrl-R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</a:t>
                      </a:r>
                      <a:endParaRPr lang="sr-Latn-R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укупно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9822804"/>
                  </a:ext>
                </a:extLst>
              </a:tr>
              <a:tr h="6771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Број ученика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47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9709602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1379696" y="4293095"/>
            <a:ext cx="17889826" cy="4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55575" y="3717031"/>
            <a:ext cx="166748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00749401"/>
              </p:ext>
            </p:extLst>
          </p:nvPr>
        </p:nvGraphicFramePr>
        <p:xfrm>
          <a:off x="755575" y="2204864"/>
          <a:ext cx="7560840" cy="1336820"/>
        </p:xfrm>
        <a:graphic>
          <a:graphicData uri="http://schemas.openxmlformats.org/drawingml/2006/table">
            <a:tbl>
              <a:tblPr firstRow="1" firstCol="1" bandRow="1"/>
              <a:tblGrid>
                <a:gridCol w="1484972">
                  <a:extLst>
                    <a:ext uri="{9D8B030D-6E8A-4147-A177-3AD203B41FA5}">
                      <a16:colId xmlns="" xmlns:a16="http://schemas.microsoft.com/office/drawing/2014/main" val="1145053491"/>
                    </a:ext>
                  </a:extLst>
                </a:gridCol>
                <a:gridCol w="741482">
                  <a:extLst>
                    <a:ext uri="{9D8B030D-6E8A-4147-A177-3AD203B41FA5}">
                      <a16:colId xmlns="" xmlns:a16="http://schemas.microsoft.com/office/drawing/2014/main" val="338091652"/>
                    </a:ext>
                  </a:extLst>
                </a:gridCol>
                <a:gridCol w="741482">
                  <a:extLst>
                    <a:ext uri="{9D8B030D-6E8A-4147-A177-3AD203B41FA5}">
                      <a16:colId xmlns="" xmlns:a16="http://schemas.microsoft.com/office/drawing/2014/main" val="4172497767"/>
                    </a:ext>
                  </a:extLst>
                </a:gridCol>
                <a:gridCol w="741482">
                  <a:extLst>
                    <a:ext uri="{9D8B030D-6E8A-4147-A177-3AD203B41FA5}">
                      <a16:colId xmlns="" xmlns:a16="http://schemas.microsoft.com/office/drawing/2014/main" val="1680719732"/>
                    </a:ext>
                  </a:extLst>
                </a:gridCol>
                <a:gridCol w="741482">
                  <a:extLst>
                    <a:ext uri="{9D8B030D-6E8A-4147-A177-3AD203B41FA5}">
                      <a16:colId xmlns="" xmlns:a16="http://schemas.microsoft.com/office/drawing/2014/main" val="4207904240"/>
                    </a:ext>
                  </a:extLst>
                </a:gridCol>
                <a:gridCol w="741482">
                  <a:extLst>
                    <a:ext uri="{9D8B030D-6E8A-4147-A177-3AD203B41FA5}">
                      <a16:colId xmlns="" xmlns:a16="http://schemas.microsoft.com/office/drawing/2014/main" val="3370527836"/>
                    </a:ext>
                  </a:extLst>
                </a:gridCol>
                <a:gridCol w="741482">
                  <a:extLst>
                    <a:ext uri="{9D8B030D-6E8A-4147-A177-3AD203B41FA5}">
                      <a16:colId xmlns="" xmlns:a16="http://schemas.microsoft.com/office/drawing/2014/main" val="2069934266"/>
                    </a:ext>
                  </a:extLst>
                </a:gridCol>
                <a:gridCol w="741482">
                  <a:extLst>
                    <a:ext uri="{9D8B030D-6E8A-4147-A177-3AD203B41FA5}">
                      <a16:colId xmlns="" xmlns:a16="http://schemas.microsoft.com/office/drawing/2014/main" val="1745943134"/>
                    </a:ext>
                  </a:extLst>
                </a:gridCol>
                <a:gridCol w="885494">
                  <a:extLst>
                    <a:ext uri="{9D8B030D-6E8A-4147-A177-3AD203B41FA5}">
                      <a16:colId xmlns="" xmlns:a16="http://schemas.microsoft.com/office/drawing/2014/main" val="1484456895"/>
                    </a:ext>
                  </a:extLst>
                </a:gridCol>
              </a:tblGrid>
              <a:tr h="635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Број поена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240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220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200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160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140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</a:pPr>
                      <a:r>
                        <a:rPr lang="sr-Cyrl-R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</a:t>
                      </a:r>
                      <a:endParaRPr lang="sr-Latn-R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укупно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9822804"/>
                  </a:ext>
                </a:extLst>
              </a:tr>
              <a:tr h="6771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Број ученика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endParaRPr lang="sr-Latn-R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09709602"/>
                  </a:ext>
                </a:extLst>
              </a:tr>
            </a:tbl>
          </a:graphicData>
        </a:graphic>
      </p:graphicFrame>
      <p:pic>
        <p:nvPicPr>
          <p:cNvPr id="2051" name="Chart 1">
            <a:extLst>
              <a:ext uri="{FF2B5EF4-FFF2-40B4-BE49-F238E27FC236}">
                <a16:creationId xmlns="" xmlns:a16="http://schemas.microsoft.com/office/drawing/2014/main" id="{1684654E-E6AF-E41A-B499-E63A63710E2B}"/>
              </a:ext>
            </a:extLst>
          </p:cNvPr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635" y="3700205"/>
            <a:ext cx="6192689" cy="27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392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632848" cy="1224136"/>
          </a:xfrm>
        </p:spPr>
        <p:txBody>
          <a:bodyPr/>
          <a:lstStyle/>
          <a:p>
            <a:r>
              <a:rPr lang="sr-Cyrl-RS" b="1" dirty="0"/>
              <a:t>РЕЗУЛТАТИ УЧЕНИКА МГ-а  НА ПРИЈЕМНОМ И ЗАВРШНОМ ИСПИТУ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2856"/>
            <a:ext cx="9108504" cy="47525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sr-Cyrl-RS" sz="2400" b="1" dirty="0">
                <a:solidFill>
                  <a:srgbClr val="C00000"/>
                </a:solidFill>
              </a:rPr>
              <a:t>Просечан број поена остварен на тесту из </a:t>
            </a:r>
            <a:endParaRPr lang="sr-Latn-RS" sz="2400" b="1" dirty="0">
              <a:solidFill>
                <a:srgbClr val="C00000"/>
              </a:solidFill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r-Cyrl-RS" sz="2400" b="1" dirty="0">
                <a:solidFill>
                  <a:srgbClr val="C00000"/>
                </a:solidFill>
              </a:rPr>
              <a:t>српског језика је био 15,88- кориговано 11,12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sr-Cyrl-RS" sz="2400" b="1" dirty="0">
                <a:solidFill>
                  <a:srgbClr val="C00000"/>
                </a:solidFill>
              </a:rPr>
              <a:t>     ( 79,43%)- просек на нивоу Србије- 10,73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r-Cyrl-RS" sz="2400" b="1" dirty="0">
                <a:solidFill>
                  <a:srgbClr val="C00000"/>
                </a:solidFill>
              </a:rPr>
              <a:t>из математике 19,37- кориговано 13,56 (96,86%)-просек на нивоу Србије- 11,89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sr-Cyrl-RS" sz="2400" b="1" dirty="0">
                <a:solidFill>
                  <a:srgbClr val="C00000"/>
                </a:solidFill>
              </a:rPr>
              <a:t>Изборног предмета 19,38- кориговано 11,63 (96,92%)-</a:t>
            </a:r>
            <a:r>
              <a:rPr lang="sr-Cyrl-RS" sz="2500" b="1" dirty="0">
                <a:solidFill>
                  <a:srgbClr val="C00000"/>
                </a:solidFill>
              </a:rPr>
              <a:t> </a:t>
            </a:r>
            <a:r>
              <a:rPr lang="sr-Cyrl-R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то из: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физике 19,57 (кориговано 11,74, што је 97,83%-просек на нивоу Србије 9,28),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хемије 18,5 (кориговано 11,1, што је 94,21%-просек на нивоу Србије 9,59) и из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Cyrl-RS" sz="1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историје 20, кориговано 12, што је 100%- просек на ниву Србије-8,08)</a:t>
            </a:r>
            <a:endParaRPr lang="en-US" sz="1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Cyrl-RS" sz="2500" b="1" dirty="0">
                <a:solidFill>
                  <a:srgbClr val="C00000"/>
                </a:solidFill>
              </a:rPr>
              <a:t>Укупно 36,31 од максималних могућих 40 поена (што је 90,78%).</a:t>
            </a:r>
            <a:endParaRPr lang="sr-Latn-RS" sz="2500" b="1" dirty="0">
              <a:solidFill>
                <a:srgbClr val="C00000"/>
              </a:solidFill>
            </a:endParaRPr>
          </a:p>
          <a:p>
            <a:endParaRPr lang="sr-Latn-RS" sz="2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3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04864"/>
            <a:ext cx="8712968" cy="4320480"/>
          </a:xfrm>
        </p:spPr>
        <p:txBody>
          <a:bodyPr>
            <a:normAutofit/>
          </a:bodyPr>
          <a:lstStyle/>
          <a:p>
            <a:endParaRPr lang="sr-Cyrl-RS" dirty="0"/>
          </a:p>
          <a:p>
            <a:endParaRPr lang="sr-Cyrl-RS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sr-Cyrl-RS" sz="6600" b="1" dirty="0">
                <a:solidFill>
                  <a:srgbClr val="C00000"/>
                </a:solidFill>
              </a:rPr>
              <a:t>ХВАЛА НА ПАЖЊИ!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r-Cyrl-RS" sz="6600" b="1" dirty="0">
                <a:solidFill>
                  <a:srgbClr val="C00000"/>
                </a:solidFill>
              </a:rPr>
              <a:t>☺</a:t>
            </a:r>
          </a:p>
          <a:p>
            <a:pPr algn="ctr"/>
            <a:endParaRPr lang="sr-Cyrl-RS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8399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УПИС У ПРВИ РАЗРЕД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132856"/>
            <a:ext cx="8280920" cy="43924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sz="2200" b="1" dirty="0">
                <a:solidFill>
                  <a:srgbClr val="C00000"/>
                </a:solidFill>
              </a:rPr>
              <a:t>завршни испит:</a:t>
            </a:r>
          </a:p>
          <a:p>
            <a:pPr marL="0" indent="0">
              <a:buNone/>
            </a:pPr>
            <a:r>
              <a:rPr lang="sr-Cyrl-RS" sz="2200" b="1" dirty="0">
                <a:solidFill>
                  <a:srgbClr val="C00000"/>
                </a:solidFill>
              </a:rPr>
              <a:t>Полажу се три теста:</a:t>
            </a:r>
          </a:p>
          <a:p>
            <a:pPr>
              <a:buFont typeface="+mj-lt"/>
              <a:buAutoNum type="arabicPeriod"/>
            </a:pPr>
            <a:r>
              <a:rPr lang="sr-Cyrl-RS" sz="2200" b="1" dirty="0">
                <a:solidFill>
                  <a:srgbClr val="C00000"/>
                </a:solidFill>
              </a:rPr>
              <a:t>Српски језик и књижевност</a:t>
            </a:r>
          </a:p>
          <a:p>
            <a:pPr>
              <a:buFont typeface="+mj-lt"/>
              <a:buAutoNum type="arabicPeriod"/>
            </a:pPr>
            <a:r>
              <a:rPr lang="sr-Cyrl-RS" sz="2200" b="1" dirty="0">
                <a:solidFill>
                  <a:srgbClr val="C00000"/>
                </a:solidFill>
              </a:rPr>
              <a:t>Математика</a:t>
            </a:r>
          </a:p>
          <a:p>
            <a:pPr>
              <a:buFont typeface="+mj-lt"/>
              <a:buAutoNum type="arabicPeriod"/>
            </a:pPr>
            <a:r>
              <a:rPr lang="sr-Cyrl-RS" sz="2200" b="1" dirty="0">
                <a:solidFill>
                  <a:srgbClr val="C00000"/>
                </a:solidFill>
              </a:rPr>
              <a:t>Трећи тест који обухвата питања из једног од пет предмета: биологија, физика, хемија, историја или географија</a:t>
            </a:r>
          </a:p>
          <a:p>
            <a:pPr marL="0" indent="0">
              <a:buNone/>
            </a:pPr>
            <a:r>
              <a:rPr lang="sr-Cyrl-RS" sz="2200" b="1" dirty="0">
                <a:solidFill>
                  <a:srgbClr val="C00000"/>
                </a:solidFill>
              </a:rPr>
              <a:t>максималан број поена који ученик може остварити је  </a:t>
            </a:r>
            <a:r>
              <a:rPr lang="en-US" sz="2200" b="1" dirty="0">
                <a:solidFill>
                  <a:srgbClr val="C00000"/>
                </a:solidFill>
              </a:rPr>
              <a:t>4</a:t>
            </a:r>
            <a:r>
              <a:rPr lang="sr-Cyrl-RS" sz="2200" b="1" dirty="0">
                <a:solidFill>
                  <a:srgbClr val="C00000"/>
                </a:solidFill>
              </a:rPr>
              <a:t>0 и то: тестови из математике и српског језика и књижевности – по 14 поена, трећи тест - 12 поена)</a:t>
            </a:r>
          </a:p>
          <a:p>
            <a:pPr>
              <a:buNone/>
            </a:pPr>
            <a:endParaRPr lang="sr-Latn-RS" sz="2200" dirty="0"/>
          </a:p>
        </p:txBody>
      </p:sp>
    </p:spTree>
    <p:extLst>
      <p:ext uri="{BB962C8B-B14F-4D97-AF65-F5344CB8AC3E}">
        <p14:creationId xmlns:p14="http://schemas.microsoft.com/office/powerpoint/2010/main" xmlns="" val="24973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571184" cy="852686"/>
          </a:xfrm>
        </p:spPr>
        <p:txBody>
          <a:bodyPr>
            <a:normAutofit/>
          </a:bodyPr>
          <a:lstStyle/>
          <a:p>
            <a:r>
              <a:rPr lang="sr-Cyrl-RS" b="1" dirty="0"/>
              <a:t>УПИС У ПРВИ РАЗРЕД</a:t>
            </a:r>
            <a:endParaRPr lang="sr-Latn-R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51125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sr-Cyrl-RS" sz="2200" b="1" dirty="0">
                <a:solidFill>
                  <a:srgbClr val="C00000"/>
                </a:solidFill>
              </a:rPr>
              <a:t>успех на </a:t>
            </a:r>
            <a:r>
              <a:rPr lang="sr-Cyrl-RS" sz="2200" b="1" dirty="0" smtClean="0">
                <a:solidFill>
                  <a:srgbClr val="C00000"/>
                </a:solidFill>
              </a:rPr>
              <a:t>такмичењима у осмом разреду:</a:t>
            </a:r>
            <a:endParaRPr lang="sr-Cyrl-RS" sz="22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</a:rPr>
              <a:t>међународно такмичење које је у Календару такмичења и смотри ученика основних школа: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- прва награда – дванаест (12) бодова;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- друга награда – десет (10) бодова;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- трећа награда – осам (8) бодова;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C00000"/>
                </a:solidFill>
              </a:rPr>
              <a:t>републичко такмичење које је у Календару такмичења и смотри ученика основних школа: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- прва награда – шест (6) бодова;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- друга награда – четири (4) бода;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>- трећа награда – два (2) бода.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</a:rPr>
              <a:t>Бодују се награде на такмичењима из предмета обухваћених завршним испитом, која имају најмање три нивоа такмичења (школски, општински, окружни, републички)</a:t>
            </a:r>
          </a:p>
        </p:txBody>
      </p:sp>
    </p:spTree>
    <p:extLst>
      <p:ext uri="{BB962C8B-B14F-4D97-AF65-F5344CB8AC3E}">
        <p14:creationId xmlns:p14="http://schemas.microsoft.com/office/powerpoint/2010/main" xmlns="" val="373900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789"/>
    </mc:Choice>
    <mc:Fallback>
      <p:transition spd="slow" advTm="3078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b="1" dirty="0"/>
              <a:t>УПИС У ПРВИ РАЗРЕД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348880"/>
            <a:ext cx="8424936" cy="4176464"/>
          </a:xfrm>
        </p:spPr>
        <p:txBody>
          <a:bodyPr/>
          <a:lstStyle/>
          <a:p>
            <a:pPr marL="0" indent="0">
              <a:buNone/>
            </a:pPr>
            <a:r>
              <a:rPr lang="sr-Cyrl-RS" sz="2200" b="1" dirty="0">
                <a:solidFill>
                  <a:srgbClr val="C00000"/>
                </a:solidFill>
              </a:rPr>
              <a:t>За упис у Математичку гимназију, као и сва друга одељења за ученике са посебним способностима за математику, посебно се бодује такмичење из математике на републичком нивоу у осмом разреду и то за освојено:</a:t>
            </a:r>
          </a:p>
          <a:p>
            <a:pPr marL="0" indent="0">
              <a:buNone/>
            </a:pPr>
            <a:r>
              <a:rPr lang="sr-Cyrl-RS" sz="2200" b="1" dirty="0">
                <a:solidFill>
                  <a:srgbClr val="C00000"/>
                </a:solidFill>
              </a:rPr>
              <a:t>		1. место-120 поена</a:t>
            </a:r>
          </a:p>
          <a:p>
            <a:pPr marL="0" indent="0">
              <a:buNone/>
            </a:pPr>
            <a:r>
              <a:rPr lang="sr-Cyrl-RS" sz="2200" b="1" dirty="0">
                <a:solidFill>
                  <a:srgbClr val="C00000"/>
                </a:solidFill>
              </a:rPr>
              <a:t>		2. место- 100 поена</a:t>
            </a:r>
          </a:p>
          <a:p>
            <a:pPr marL="0" indent="0">
              <a:buNone/>
            </a:pPr>
            <a:r>
              <a:rPr lang="sr-Cyrl-RS" sz="2200" b="1" dirty="0">
                <a:solidFill>
                  <a:srgbClr val="C00000"/>
                </a:solidFill>
              </a:rPr>
              <a:t>		3. место- 80 поена</a:t>
            </a:r>
            <a:endParaRPr lang="sr-Cyrl-RS" sz="2200" dirty="0">
              <a:solidFill>
                <a:srgbClr val="C00000"/>
              </a:solidFill>
            </a:endParaRPr>
          </a:p>
          <a:p>
            <a:pPr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xmlns="" val="11394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728192"/>
          </a:xfrm>
        </p:spPr>
        <p:txBody>
          <a:bodyPr/>
          <a:lstStyle/>
          <a:p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904770" cy="353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3600" b="1" dirty="0">
                <a:solidFill>
                  <a:srgbClr val="C00000"/>
                </a:solidFill>
              </a:rPr>
              <a:t>КАКО УПИСАТИ </a:t>
            </a:r>
          </a:p>
          <a:p>
            <a:pPr marL="0" indent="0" algn="ctr">
              <a:buNone/>
            </a:pPr>
            <a:endParaRPr lang="sr-Cyrl-RS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sr-Cyrl-RS" sz="3600" b="1" dirty="0">
                <a:solidFill>
                  <a:srgbClr val="C00000"/>
                </a:solidFill>
              </a:rPr>
              <a:t>МАТЕМАТИЧКУ ГИМНАЗИЈУ?</a:t>
            </a:r>
            <a:endParaRPr lang="sr-Latn-R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1723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919"/>
    </mc:Choice>
    <mc:Fallback>
      <p:transition spd="slow" advTm="3091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075240" cy="1224136"/>
          </a:xfrm>
        </p:spPr>
        <p:txBody>
          <a:bodyPr>
            <a:normAutofit/>
          </a:bodyPr>
          <a:lstStyle/>
          <a:p>
            <a:r>
              <a:rPr lang="sr-Cyrl-CS" u="wavy" dirty="0"/>
              <a:t>     </a:t>
            </a:r>
            <a:r>
              <a:rPr lang="sr-Cyrl-RS" sz="3600" b="1" dirty="0"/>
              <a:t>УПИС У ПРВИ РАЗРЕД:</a:t>
            </a:r>
            <a:r>
              <a:rPr lang="sr-Cyrl-CS" sz="3600" b="1" u="wavy" dirty="0"/>
              <a:t>                                           </a:t>
            </a:r>
            <a:r>
              <a:rPr lang="sr-Latn-RS" sz="3600" b="1" dirty="0"/>
              <a:t/>
            </a:r>
            <a:br>
              <a:rPr lang="sr-Latn-RS" sz="3600" b="1" dirty="0"/>
            </a:br>
            <a:r>
              <a:rPr lang="sr-Cyrl-RS" sz="3600" b="1" dirty="0"/>
              <a:t>    </a:t>
            </a:r>
            <a:r>
              <a:rPr lang="sr-Cyrl-CS" sz="3600" b="1" u="wavy" dirty="0"/>
              <a:t>КОРАК    ПРВИ</a:t>
            </a:r>
            <a:endParaRPr lang="sr-Latn-R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352928" cy="4824536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 algn="ctr">
              <a:buNone/>
            </a:pPr>
            <a:endParaRPr lang="sr-Cyrl-CS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sr-Cyrl-CS" sz="9600" b="1" dirty="0">
                <a:solidFill>
                  <a:srgbClr val="C00000"/>
                </a:solidFill>
              </a:rPr>
              <a:t>Пријављивање за полагање пријемног </a:t>
            </a:r>
            <a:r>
              <a:rPr lang="sr-Cyrl-CS" sz="9600" b="1" dirty="0" smtClean="0">
                <a:solidFill>
                  <a:srgbClr val="C00000"/>
                </a:solidFill>
              </a:rPr>
              <a:t>испита</a:t>
            </a:r>
            <a:r>
              <a:rPr lang="sr-Latn-RS" sz="9600" b="1" dirty="0" smtClean="0">
                <a:solidFill>
                  <a:srgbClr val="C00000"/>
                </a:solidFill>
              </a:rPr>
              <a:t> </a:t>
            </a:r>
            <a:r>
              <a:rPr lang="sr-Cyrl-RS" sz="9600" b="1" dirty="0" smtClean="0">
                <a:solidFill>
                  <a:srgbClr val="C00000"/>
                </a:solidFill>
              </a:rPr>
              <a:t>на један од три могућа начина</a:t>
            </a:r>
            <a:r>
              <a:rPr lang="sr-Cyrl-CS" sz="9600" b="1" dirty="0" smtClean="0">
                <a:solidFill>
                  <a:srgbClr val="C00000"/>
                </a:solidFill>
              </a:rPr>
              <a:t>:</a:t>
            </a:r>
            <a:endParaRPr lang="sr-Cyrl-CS" sz="9600" b="1" dirty="0">
              <a:solidFill>
                <a:srgbClr val="C00000"/>
              </a:solidFill>
            </a:endParaRPr>
          </a:p>
          <a:p>
            <a:pPr lvl="1" indent="-28321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r-Cyrl-RS" sz="9600" b="1" dirty="0">
                <a:solidFill>
                  <a:srgbClr val="C00000"/>
                </a:solidFill>
              </a:rPr>
              <a:t>онлајн</a:t>
            </a:r>
            <a:r>
              <a:rPr lang="en-US" sz="9600" b="1" dirty="0">
                <a:solidFill>
                  <a:srgbClr val="C00000"/>
                </a:solidFill>
              </a:rPr>
              <a:t> </a:t>
            </a:r>
            <a:r>
              <a:rPr lang="sr-Cyrl-RS" sz="9600" b="1" dirty="0">
                <a:solidFill>
                  <a:srgbClr val="C00000"/>
                </a:solidFill>
              </a:rPr>
              <a:t>пријава на платформи Министарства просвете </a:t>
            </a:r>
            <a:r>
              <a:rPr lang="sr-Cyrl-RS" sz="9600" b="1" dirty="0">
                <a:solidFill>
                  <a:srgbClr val="C00000"/>
                </a:solidFill>
                <a:hlinkClick r:id="rId2"/>
              </a:rPr>
              <a:t> моја средња школа (</a:t>
            </a:r>
            <a:r>
              <a:rPr lang="en-US" sz="9600" b="1" dirty="0">
                <a:solidFill>
                  <a:srgbClr val="C00000"/>
                </a:solidFill>
                <a:hlinkClick r:id="rId2"/>
              </a:rPr>
              <a:t>mojasrednjaskola.gov.rs)</a:t>
            </a:r>
            <a:r>
              <a:rPr lang="sr-Cyrl-RS" sz="9600" b="1" dirty="0">
                <a:solidFill>
                  <a:srgbClr val="C00000"/>
                </a:solidFill>
              </a:rPr>
              <a:t> од 15. до 22. априла до 16 часова;</a:t>
            </a:r>
          </a:p>
          <a:p>
            <a:pPr lvl="1" indent="-28321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r-Cyrl-RS" sz="9600" b="1" dirty="0">
                <a:solidFill>
                  <a:srgbClr val="C00000"/>
                </a:solidFill>
              </a:rPr>
              <a:t>у просторијама Математичке гимназије 19. и 22. априла од 9 до 16 </a:t>
            </a:r>
            <a:r>
              <a:rPr lang="sr-Cyrl-RS" sz="9600" b="1" dirty="0" smtClean="0">
                <a:solidFill>
                  <a:srgbClr val="C00000"/>
                </a:solidFill>
              </a:rPr>
              <a:t>часова</a:t>
            </a:r>
          </a:p>
          <a:p>
            <a:pPr lvl="1" indent="-28321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sr-Cyrl-RS" sz="9600" b="1" dirty="0" smtClean="0">
                <a:solidFill>
                  <a:srgbClr val="C00000"/>
                </a:solidFill>
              </a:rPr>
              <a:t>У својој матичној основној школи 19. и 22. априла од 9 до 16 часова</a:t>
            </a:r>
            <a:endParaRPr lang="sr-Cyrl-RS" sz="9600" b="1" dirty="0">
              <a:solidFill>
                <a:srgbClr val="C00000"/>
              </a:solidFill>
            </a:endParaRPr>
          </a:p>
          <a:p>
            <a:pPr lvl="1" indent="-28321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sr-Cyrl-RS" sz="48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01955" lvl="1" indent="0" algn="just">
              <a:lnSpc>
                <a:spcPct val="150000"/>
              </a:lnSpc>
              <a:buNone/>
            </a:pPr>
            <a:endParaRPr lang="sr-Cyrl-RS" sz="4800" b="1" dirty="0">
              <a:solidFill>
                <a:srgbClr val="C00000"/>
              </a:solidFill>
            </a:endParaRPr>
          </a:p>
          <a:p>
            <a:pPr marL="896620" indent="0">
              <a:lnSpc>
                <a:spcPct val="150000"/>
              </a:lnSpc>
              <a:buNone/>
            </a:pPr>
            <a:r>
              <a:rPr lang="sr-Cyrl-CS" sz="5000" b="1" dirty="0">
                <a:solidFill>
                  <a:srgbClr val="C00000"/>
                </a:solidFill>
              </a:rPr>
              <a:t>	</a:t>
            </a:r>
            <a:endParaRPr lang="sr-Latn-RS" sz="5000" dirty="0"/>
          </a:p>
        </p:txBody>
      </p:sp>
    </p:spTree>
    <p:extLst>
      <p:ext uri="{BB962C8B-B14F-4D97-AF65-F5344CB8AC3E}">
        <p14:creationId xmlns:p14="http://schemas.microsoft.com/office/powerpoint/2010/main" xmlns="" val="301528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974"/>
    </mc:Choice>
    <mc:Fallback>
      <p:transition spd="slow" advTm="3097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427168" cy="1368152"/>
          </a:xfrm>
        </p:spPr>
        <p:txBody>
          <a:bodyPr>
            <a:normAutofit/>
          </a:bodyPr>
          <a:lstStyle/>
          <a:p>
            <a:r>
              <a:rPr lang="sr-Cyrl-RS" sz="3600" b="1" dirty="0"/>
              <a:t>УПИС У ПРВИ РАЗРЕД</a:t>
            </a:r>
            <a:br>
              <a:rPr lang="sr-Cyrl-RS" sz="3600" b="1" dirty="0"/>
            </a:br>
            <a:r>
              <a:rPr lang="sr-Cyrl-CS" sz="3600" b="1" u="wavy" dirty="0"/>
              <a:t>КОРАК     ДРУГИ</a:t>
            </a:r>
            <a:endParaRPr lang="sr-Latn-R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sr-Cyrl-CS" dirty="0"/>
          </a:p>
          <a:p>
            <a:pPr marL="0" indent="0">
              <a:buNone/>
            </a:pPr>
            <a:endParaRPr lang="sr-Cyrl-CS" dirty="0"/>
          </a:p>
          <a:p>
            <a:pPr marL="0" indent="0" algn="ctr">
              <a:buNone/>
            </a:pPr>
            <a:r>
              <a:rPr lang="sr-Cyrl-CS" sz="4000" b="1" dirty="0">
                <a:solidFill>
                  <a:srgbClr val="C00000"/>
                </a:solidFill>
              </a:rPr>
              <a:t>ПОЛАГАЊЕ ПРИЈЕМНОГ ИСПИТА</a:t>
            </a:r>
          </a:p>
          <a:p>
            <a:pPr marL="0" indent="0" algn="ctr">
              <a:buNone/>
            </a:pPr>
            <a:r>
              <a:rPr lang="sr-Cyrl-CS" b="1" dirty="0">
                <a:solidFill>
                  <a:srgbClr val="C00000"/>
                </a:solidFill>
              </a:rPr>
              <a:t>	</a:t>
            </a:r>
          </a:p>
          <a:p>
            <a:pPr marL="0" indent="0" algn="ctr">
              <a:buNone/>
            </a:pPr>
            <a:r>
              <a:rPr lang="sr-Cyrl-CS" sz="4000" b="1" dirty="0">
                <a:solidFill>
                  <a:srgbClr val="C00000"/>
                </a:solidFill>
              </a:rPr>
              <a:t>недеља, </a:t>
            </a:r>
            <a:r>
              <a:rPr lang="sr-Cyrl-RS" sz="4000" b="1" dirty="0">
                <a:solidFill>
                  <a:srgbClr val="C00000"/>
                </a:solidFill>
              </a:rPr>
              <a:t>19</a:t>
            </a:r>
            <a:r>
              <a:rPr lang="sr-Cyrl-CS" sz="4000" b="1" dirty="0">
                <a:solidFill>
                  <a:srgbClr val="C00000"/>
                </a:solidFill>
              </a:rPr>
              <a:t>. мај 202</a:t>
            </a:r>
            <a:r>
              <a:rPr lang="sr-Cyrl-RS" sz="4000" b="1" dirty="0">
                <a:solidFill>
                  <a:srgbClr val="C00000"/>
                </a:solidFill>
              </a:rPr>
              <a:t>4</a:t>
            </a:r>
            <a:r>
              <a:rPr lang="sr-Cyrl-CS" sz="4000" b="1" dirty="0">
                <a:solidFill>
                  <a:srgbClr val="C00000"/>
                </a:solidFill>
              </a:rPr>
              <a:t>. </a:t>
            </a:r>
          </a:p>
          <a:p>
            <a:pPr marL="0" indent="0" algn="ctr">
              <a:buNone/>
            </a:pPr>
            <a:r>
              <a:rPr lang="sr-Cyrl-CS" sz="4000" b="1" dirty="0">
                <a:solidFill>
                  <a:srgbClr val="C00000"/>
                </a:solidFill>
              </a:rPr>
              <a:t>од 10 до 12 часова</a:t>
            </a:r>
            <a:endParaRPr lang="sr-Cyrl-CS" dirty="0"/>
          </a:p>
          <a:p>
            <a:pPr marL="0" indent="0" algn="ctr">
              <a:buNone/>
            </a:pPr>
            <a:r>
              <a:rPr lang="sr-Cyrl-CS" b="1" dirty="0">
                <a:solidFill>
                  <a:srgbClr val="C00000"/>
                </a:solidFill>
              </a:rPr>
              <a:t>	</a:t>
            </a:r>
          </a:p>
          <a:p>
            <a:pPr marL="0" indent="0" algn="ctr">
              <a:buNone/>
            </a:pPr>
            <a:r>
              <a:rPr lang="sr-Cyrl-CS" sz="3200" b="1" dirty="0">
                <a:solidFill>
                  <a:srgbClr val="C00000"/>
                </a:solidFill>
              </a:rPr>
              <a:t>На пријемни испит би требало доћи најкасније у 9.30</a:t>
            </a:r>
          </a:p>
        </p:txBody>
      </p:sp>
    </p:spTree>
    <p:extLst>
      <p:ext uri="{BB962C8B-B14F-4D97-AF65-F5344CB8AC3E}">
        <p14:creationId xmlns:p14="http://schemas.microsoft.com/office/powerpoint/2010/main" xmlns="" val="31689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906"/>
    </mc:Choice>
    <mc:Fallback>
      <p:transition spd="slow" advTm="3090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931224" cy="994122"/>
          </a:xfrm>
        </p:spPr>
        <p:txBody>
          <a:bodyPr>
            <a:normAutofit/>
          </a:bodyPr>
          <a:lstStyle/>
          <a:p>
            <a:r>
              <a:rPr lang="sr-Cyrl-RS" sz="4000" b="1" dirty="0"/>
              <a:t>УПИС У ПРВИ РАЗРЕД</a:t>
            </a:r>
            <a:endParaRPr lang="sr-Latn-R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4864"/>
            <a:ext cx="9252520" cy="465313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sr-Cyrl-CS" sz="3600" b="1" dirty="0">
                <a:solidFill>
                  <a:srgbClr val="C00000"/>
                </a:solidFill>
              </a:rPr>
              <a:t>На пријемни испит треба понети </a:t>
            </a:r>
          </a:p>
          <a:p>
            <a:pPr marL="0" indent="0">
              <a:buNone/>
            </a:pPr>
            <a:r>
              <a:rPr lang="sr-Cyrl-CS" sz="3600" b="1" dirty="0">
                <a:solidFill>
                  <a:srgbClr val="C00000"/>
                </a:solidFill>
              </a:rPr>
              <a:t>	- ђачку књижицу са залепљеном и печатираном фотографијом</a:t>
            </a:r>
            <a:r>
              <a:rPr lang="sr-Cyrl-RS" sz="3600" b="1" dirty="0">
                <a:solidFill>
                  <a:srgbClr val="C00000"/>
                </a:solidFill>
              </a:rPr>
              <a:t>, односно пасош за ученике који долазе из иностранства</a:t>
            </a:r>
            <a:endParaRPr lang="sr-Cyrl-CS" sz="3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sr-Cyrl-CS" sz="3600" b="1" dirty="0">
                <a:solidFill>
                  <a:srgbClr val="C00000"/>
                </a:solidFill>
              </a:rPr>
              <a:t>	- потврду добијену када је пријављен пријемни испит  </a:t>
            </a:r>
          </a:p>
          <a:p>
            <a:pPr marL="0" indent="0">
              <a:buNone/>
            </a:pPr>
            <a:r>
              <a:rPr lang="sr-Cyrl-CS" sz="3600" b="1" dirty="0">
                <a:solidFill>
                  <a:srgbClr val="C00000"/>
                </a:solidFill>
              </a:rPr>
              <a:t>	- дозвољени прибор на тесту је оловка, гумица, хемијска оловка, лењир, троугао и шестар; </a:t>
            </a:r>
          </a:p>
          <a:p>
            <a:pPr marL="0" indent="0">
              <a:buNone/>
            </a:pPr>
            <a:r>
              <a:rPr lang="sr-Cyrl-CS" sz="3600" b="1" dirty="0">
                <a:solidFill>
                  <a:srgbClr val="C00000"/>
                </a:solidFill>
              </a:rPr>
              <a:t>    - није дозвољена употреба калкулатора, </a:t>
            </a:r>
          </a:p>
          <a:p>
            <a:pPr marL="0" indent="0">
              <a:buNone/>
            </a:pPr>
            <a:r>
              <a:rPr lang="sr-Cyrl-CS" sz="3600" b="1" dirty="0">
                <a:solidFill>
                  <a:srgbClr val="C00000"/>
                </a:solidFill>
              </a:rPr>
              <a:t>мобилних телефона и „паметних“ сатова</a:t>
            </a:r>
          </a:p>
        </p:txBody>
      </p:sp>
    </p:spTree>
    <p:extLst>
      <p:ext uri="{BB962C8B-B14F-4D97-AF65-F5344CB8AC3E}">
        <p14:creationId xmlns:p14="http://schemas.microsoft.com/office/powerpoint/2010/main" xmlns="" val="3555562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1412"/>
    </mc:Choice>
    <mc:Fallback>
      <p:transition spd="slow" advTm="31412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3349</TotalTime>
  <Words>1349</Words>
  <Application>Microsoft Office PowerPoint</Application>
  <PresentationFormat>On-screen Show (4:3)</PresentationFormat>
  <Paragraphs>212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Ion Boardroom</vt:lpstr>
      <vt:lpstr>УПИС У ПРВИ РАЗРЕД МАТЕМАТИЧКЕ ГИМНАЗИЈЕ</vt:lpstr>
      <vt:lpstr>УПИС У ПРВИ РАЗРЕД</vt:lpstr>
      <vt:lpstr>УПИС У ПРВИ РАЗРЕД</vt:lpstr>
      <vt:lpstr>УПИС У ПРВИ РАЗРЕД</vt:lpstr>
      <vt:lpstr>УПИС У ПРВИ РАЗРЕД</vt:lpstr>
      <vt:lpstr>Slide 6</vt:lpstr>
      <vt:lpstr>     УПИС У ПРВИ РАЗРЕД:                                                КОРАК    ПРВИ</vt:lpstr>
      <vt:lpstr>УПИС У ПРВИ РАЗРЕД КОРАК     ДРУГИ</vt:lpstr>
      <vt:lpstr>УПИС У ПРВИ РАЗРЕД</vt:lpstr>
      <vt:lpstr>ПОЛАГАЊE ПРИЈЕМНОГ ИСПИТА:</vt:lpstr>
      <vt:lpstr>ПРОЦЕДУРА ПОЛАГАЊА ИСПИТА:</vt:lpstr>
      <vt:lpstr>Slide 12</vt:lpstr>
      <vt:lpstr>ПРОЦЕДУРА ПОЛАГАЊА ИСПИТА:</vt:lpstr>
      <vt:lpstr>УПИС У ПРВИ РАЗРЕД</vt:lpstr>
      <vt:lpstr>УПИС У ПРВИ РАЗРЕД КОРАК ТРЕЋИ</vt:lpstr>
      <vt:lpstr>УПИС У ПРВИ РАЗРЕД КОРАК ЧЕТВРТИ</vt:lpstr>
      <vt:lpstr>УПИС У ПРВИ РАЗРЕД КОРАК  ЧЕТВРТИ</vt:lpstr>
      <vt:lpstr>УПИС У ПРВИ РАЗРЕД КОРАК     ПЕТИ</vt:lpstr>
      <vt:lpstr>ПРОШЛОГОДИШЊИ УПИС У МАТЕМАТИЧКУ ГИМНАЗИЈУ</vt:lpstr>
      <vt:lpstr>ПРОШЛОГОДИШЊИ УПИС У МАТЕМАТИЧКУ ГИМНАЗИЈУ</vt:lpstr>
      <vt:lpstr>ПРОШЛОГОДИШЊИ УПИС У МАТЕМАТИЧКУ ГИМНАЗИЈУ</vt:lpstr>
      <vt:lpstr>ПРОШЛОГОДИШЊИ УПИС У МАТЕМАТИЧКУ ГИМНАЗИЈУ</vt:lpstr>
      <vt:lpstr>РЕЗУЛТАТИ УЧЕНИКА  МГ-а НА ПРИЈЕМНОМ И ЗАВРШНОМ ИСПИТУ</vt:lpstr>
      <vt:lpstr>РЕЗУЛТАТИ НАШИХ УЧЕНИКА  НА ПРИЈЕМНОМ И ЗАВРШНОМ ИСПИТУ</vt:lpstr>
      <vt:lpstr>РЕЗУЛТАТИ УЧЕНИКА МГ-а  НА ПРИЈЕМНОМ И ЗАВРШНОМ ИСПИТУ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УПИС У ПРВИ РАЗРЕД МАТЕМАТИЧКЕ ГИМНАЗИЈЕ</dc:title>
  <dc:creator>Jasmin Stosic</dc:creator>
  <cp:lastModifiedBy>Tijana</cp:lastModifiedBy>
  <cp:revision>189</cp:revision>
  <cp:lastPrinted>2014-05-08T09:21:59Z</cp:lastPrinted>
  <dcterms:created xsi:type="dcterms:W3CDTF">2013-05-18T08:57:55Z</dcterms:created>
  <dcterms:modified xsi:type="dcterms:W3CDTF">2024-04-14T09:12:17Z</dcterms:modified>
</cp:coreProperties>
</file>